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63" r:id="rId2"/>
    <p:sldId id="258" r:id="rId3"/>
  </p:sldIdLst>
  <p:sldSz cx="6858000" cy="9906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2674" y="6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41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30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33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538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1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14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21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99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87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55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31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3DB58-60AC-45BE-9303-830F27A8AA5B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13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643F8FD0-A006-7A9A-C72B-0AB69318ADC9}"/>
              </a:ext>
            </a:extLst>
          </p:cNvPr>
          <p:cNvSpPr/>
          <p:nvPr/>
        </p:nvSpPr>
        <p:spPr>
          <a:xfrm>
            <a:off x="369000" y="433382"/>
            <a:ext cx="612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tx1"/>
                </a:solidFill>
                <a:latin typeface="+mj-ea"/>
                <a:ea typeface="+mj-ea"/>
              </a:rPr>
              <a:t>LG</a:t>
            </a:r>
            <a:r>
              <a:rPr lang="ko-KR" altLang="en-US" sz="1600" dirty="0" err="1">
                <a:solidFill>
                  <a:schemeClr val="tx1"/>
                </a:solidFill>
                <a:latin typeface="+mj-ea"/>
                <a:ea typeface="+mj-ea"/>
              </a:rPr>
              <a:t>디스커버리랩</a:t>
            </a:r>
            <a:r>
              <a:rPr lang="ko-KR" altLang="en-US" sz="1600" dirty="0">
                <a:solidFill>
                  <a:schemeClr val="tx1"/>
                </a:solidFill>
                <a:latin typeface="+mj-ea"/>
                <a:ea typeface="+mj-ea"/>
              </a:rPr>
              <a:t> 부산</a:t>
            </a:r>
            <a:r>
              <a:rPr lang="en-US" altLang="ko-KR" sz="160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1600" dirty="0">
                <a:solidFill>
                  <a:schemeClr val="tx1"/>
                </a:solidFill>
                <a:latin typeface="+mj-ea"/>
                <a:ea typeface="+mj-ea"/>
              </a:rPr>
              <a:t>교육운영지원부문</a:t>
            </a:r>
            <a:r>
              <a:rPr lang="en-US" altLang="ko-KR" sz="160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16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1600" b="1" dirty="0">
                <a:solidFill>
                  <a:sysClr val="windowText" lastClr="000000"/>
                </a:solidFill>
                <a:latin typeface="+mj-ea"/>
                <a:ea typeface="+mj-ea"/>
              </a:rPr>
              <a:t>입사지원서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44644"/>
              </p:ext>
            </p:extLst>
          </p:nvPr>
        </p:nvGraphicFramePr>
        <p:xfrm>
          <a:off x="369000" y="1152000"/>
          <a:ext cx="6126821" cy="756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7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0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5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5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509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2000">
                <a:tc row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기본</a:t>
                      </a:r>
                      <a:b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사항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성명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한글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영문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성별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남 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여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주소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생년월일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연락처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휴대폰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추가 연락처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이메일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453739"/>
              </p:ext>
            </p:extLst>
          </p:nvPr>
        </p:nvGraphicFramePr>
        <p:xfrm>
          <a:off x="369000" y="2143125"/>
          <a:ext cx="6124800" cy="59912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2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3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4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34294">
                <a:tc rowSpan="6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학력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기간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학교명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전공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소재지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졸업여부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전체평점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전공평점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8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8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294">
                <a:tc gridSpan="1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294">
                <a:tc rowSpan="6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경력사항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근무기간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회사명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소재지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담당 업무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최종 직위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연봉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퇴직 사유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8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294">
                <a:tc gridSpan="1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294">
                <a:tc rowSpan="4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외국어</a:t>
                      </a:r>
                      <a:b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능력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언어구분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시험명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점수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급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취득일자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해외 어학 연수 경험 및 구체적인 구사정도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4294">
                <a:tc gridSpan="1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607">
                <a:tc rowSpan="6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자격증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자격증명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인증기관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자격등급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취득일자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병역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미필 여부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필 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미필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면제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복부기간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0000.00 ~ 0000.00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군별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계급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면제 사유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보훈대상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대상여부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800" u="none" strike="noStrike">
                          <a:effectLst/>
                          <a:latin typeface="+mn-ea"/>
                          <a:ea typeface="+mn-ea"/>
                        </a:rPr>
                        <a:t>대상</a:t>
                      </a:r>
                      <a:r>
                        <a:rPr lang="en-US" altLang="ko-KR" sz="8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  <a:latin typeface="+mn-ea"/>
                          <a:ea typeface="+mn-ea"/>
                        </a:rPr>
                        <a:t>비대상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보훈번호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장애 관련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장애구분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장애등급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10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643F8FD0-A006-7A9A-C72B-0AB69318ADC9}"/>
              </a:ext>
            </a:extLst>
          </p:cNvPr>
          <p:cNvSpPr/>
          <p:nvPr/>
        </p:nvSpPr>
        <p:spPr>
          <a:xfrm>
            <a:off x="369000" y="433382"/>
            <a:ext cx="612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ysClr val="windowText" lastClr="000000"/>
                </a:solidFill>
                <a:latin typeface="+mj-ea"/>
                <a:ea typeface="+mj-ea"/>
              </a:rPr>
              <a:t>채용서류 반환 안내문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423CC8-BD50-8CFE-F22C-4620F7DE2D66}"/>
              </a:ext>
            </a:extLst>
          </p:cNvPr>
          <p:cNvSpPr txBox="1"/>
          <p:nvPr/>
        </p:nvSpPr>
        <p:spPr>
          <a:xfrm>
            <a:off x="369000" y="1152000"/>
            <a:ext cx="6120000" cy="4369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채용절차의 공정화에 관한 법률</a:t>
            </a:r>
            <a:r>
              <a:rPr lang="en-US" altLang="ko-KR" sz="1400" dirty="0"/>
              <a:t>(</a:t>
            </a:r>
            <a:r>
              <a:rPr lang="ko-KR" altLang="en-US" sz="1400" dirty="0"/>
              <a:t>제</a:t>
            </a:r>
            <a:r>
              <a:rPr lang="en-US" altLang="ko-KR" sz="1400" dirty="0"/>
              <a:t>11</a:t>
            </a:r>
            <a:r>
              <a:rPr lang="ko-KR" altLang="en-US" sz="1400" dirty="0"/>
              <a:t>조</a:t>
            </a:r>
            <a:r>
              <a:rPr lang="en-US" altLang="ko-KR" sz="1400" dirty="0"/>
              <a:t>)</a:t>
            </a:r>
            <a:r>
              <a:rPr lang="ko-KR" altLang="en-US" sz="1400" dirty="0"/>
              <a:t>에 따라 최종 불합격한 지원자의 경우 </a:t>
            </a:r>
            <a:r>
              <a:rPr lang="en-US" altLang="ko-KR" sz="1400" dirty="0"/>
              <a:t>30</a:t>
            </a:r>
            <a:r>
              <a:rPr lang="ko-KR" altLang="en-US" sz="1400" dirty="0"/>
              <a:t>일 이내 제출서류에 대한 반환 청구를 요청할 수 있습니다</a:t>
            </a:r>
            <a:r>
              <a:rPr lang="en-US" altLang="ko-KR" sz="1400" dirty="0"/>
              <a:t>. 	</a:t>
            </a:r>
            <a:br>
              <a:rPr lang="en-US" altLang="ko-KR" sz="1400" dirty="0"/>
            </a:br>
            <a:r>
              <a:rPr lang="en-US" altLang="ko-KR" sz="1400" dirty="0"/>
              <a:t>	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채용 서류 일체는 상기 법률에 따라 최종 합격자 발표 이후 </a:t>
            </a:r>
            <a:r>
              <a:rPr lang="en-US" altLang="ko-KR" sz="1400" dirty="0"/>
              <a:t>30</a:t>
            </a:r>
            <a:r>
              <a:rPr lang="ko-KR" altLang="en-US" sz="1400" dirty="0"/>
              <a:t>일간 보관 후 파기됩니다</a:t>
            </a:r>
            <a:r>
              <a:rPr lang="en-US" altLang="ko-KR" sz="1400" dirty="0"/>
              <a:t>. </a:t>
            </a:r>
            <a:r>
              <a:rPr lang="ko-KR" altLang="en-US" sz="1400" dirty="0"/>
              <a:t>따라서 </a:t>
            </a:r>
            <a:r>
              <a:rPr lang="en-US" altLang="ko-KR" sz="1400" dirty="0"/>
              <a:t>30</a:t>
            </a:r>
            <a:r>
              <a:rPr lang="ko-KR" altLang="en-US" sz="1400" dirty="0"/>
              <a:t>일 이후 신청하는 경우 반환이 불가함을 알려드립니다</a:t>
            </a:r>
            <a:r>
              <a:rPr lang="en-US" altLang="ko-KR" sz="1400" dirty="0"/>
              <a:t>.							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홈페이지 또는 이메일로 제출된 서류 및 당사의 제출 요구가 없음에도 자발적으로 제출된 서류의 경우 반환 청구 대상에서 제외됩니다</a:t>
            </a:r>
            <a:r>
              <a:rPr lang="en-US" altLang="ko-KR" sz="1400" dirty="0"/>
              <a:t>.							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반환 청구는 첨부의 반환 청구서 파일을 작성하셔서 해당 담당자 이메일로 신청하여 주시기 바랍니다</a:t>
            </a:r>
            <a:r>
              <a:rPr lang="en-US" altLang="ko-KR" sz="1400" dirty="0"/>
              <a:t>.</a:t>
            </a:r>
            <a:br>
              <a:rPr lang="en-US" altLang="ko-KR" sz="1400" dirty="0"/>
            </a:br>
            <a:endParaRPr lang="en-US" altLang="ko-KR" sz="1400" dirty="0"/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반환 청구 접수 이후 </a:t>
            </a:r>
            <a:r>
              <a:rPr lang="en-US" altLang="ko-KR" sz="1400" dirty="0"/>
              <a:t>14</a:t>
            </a:r>
            <a:r>
              <a:rPr lang="ko-KR" altLang="en-US" sz="1400" dirty="0"/>
              <a:t>일 이내 관련 서류를 등기우편으로 송부하여 드립니다</a:t>
            </a:r>
            <a:r>
              <a:rPr lang="en-US" altLang="ko-KR" sz="1400" dirty="0"/>
              <a:t>. </a:t>
            </a:r>
            <a:r>
              <a:rPr lang="ko-KR" altLang="en-US" sz="1400" dirty="0"/>
              <a:t>소요되는 비용은 신청인이 부담하실 수 있음을 알려드립니다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3099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G재단">
      <a:majorFont>
        <a:latin typeface="LG스마트체 Bold"/>
        <a:ea typeface="LG스마트체 Bold"/>
        <a:cs typeface=""/>
      </a:majorFont>
      <a:minorFont>
        <a:latin typeface="LG스마트체 Regular"/>
        <a:ea typeface="LG스마트체 Regular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A4 용지(210x297mm)</PresentationFormat>
  <Paragraphs>108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LG스마트체 Bold</vt:lpstr>
      <vt:lpstr>LG스마트체 Regular</vt:lpstr>
      <vt:lpstr>Arial</vt:lpstr>
      <vt:lpstr>Office 테마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이은정 책임</cp:lastModifiedBy>
  <cp:revision>39</cp:revision>
  <dcterms:created xsi:type="dcterms:W3CDTF">2022-10-28T06:30:45Z</dcterms:created>
  <dcterms:modified xsi:type="dcterms:W3CDTF">2025-04-21T02:12:35Z</dcterms:modified>
  <cp:version/>
</cp:coreProperties>
</file>