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4" r:id="rId1"/>
  </p:sldMasterIdLst>
  <p:sldIdLst>
    <p:sldId id="263" r:id="rId2"/>
    <p:sldId id="258" r:id="rId3"/>
  </p:sldIdLst>
  <p:sldSz cx="6858000" cy="9906000" type="A4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50" d="100"/>
          <a:sy n="150" d="100"/>
        </p:scale>
        <p:origin x="1452" y="10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DB58-60AC-45BE-9303-830F27A8AA5B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F26B-5E72-484F-82F3-48547B712F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5410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DB58-60AC-45BE-9303-830F27A8AA5B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F26B-5E72-484F-82F3-48547B712F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300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DB58-60AC-45BE-9303-830F27A8AA5B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F26B-5E72-484F-82F3-48547B712F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0334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DB58-60AC-45BE-9303-830F27A8AA5B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F26B-5E72-484F-82F3-48547B712F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5380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DB58-60AC-45BE-9303-830F27A8AA5B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F26B-5E72-484F-82F3-48547B712F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1283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DB58-60AC-45BE-9303-830F27A8AA5B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F26B-5E72-484F-82F3-48547B712F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0147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DB58-60AC-45BE-9303-830F27A8AA5B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F26B-5E72-484F-82F3-48547B712F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7211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DB58-60AC-45BE-9303-830F27A8AA5B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F26B-5E72-484F-82F3-48547B712F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9997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DB58-60AC-45BE-9303-830F27A8AA5B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F26B-5E72-484F-82F3-48547B712F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870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DB58-60AC-45BE-9303-830F27A8AA5B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F26B-5E72-484F-82F3-48547B712F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555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DB58-60AC-45BE-9303-830F27A8AA5B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F26B-5E72-484F-82F3-48547B712F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0311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3DB58-60AC-45BE-9303-830F27A8AA5B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BF26B-5E72-484F-82F3-48547B712F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613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643F8FD0-A006-7A9A-C72B-0AB69318ADC9}"/>
              </a:ext>
            </a:extLst>
          </p:cNvPr>
          <p:cNvSpPr/>
          <p:nvPr/>
        </p:nvSpPr>
        <p:spPr>
          <a:xfrm>
            <a:off x="369000" y="433382"/>
            <a:ext cx="6120000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>
                <a:solidFill>
                  <a:schemeClr val="tx1"/>
                </a:solidFill>
                <a:latin typeface="+mj-ea"/>
                <a:ea typeface="+mj-ea"/>
              </a:rPr>
              <a:t>LG</a:t>
            </a:r>
            <a:r>
              <a:rPr lang="ko-KR" altLang="en-US" sz="1600" dirty="0" err="1">
                <a:solidFill>
                  <a:schemeClr val="tx1"/>
                </a:solidFill>
                <a:latin typeface="+mj-ea"/>
                <a:ea typeface="+mj-ea"/>
              </a:rPr>
              <a:t>디스커버리랩</a:t>
            </a:r>
            <a:r>
              <a:rPr lang="ko-KR" altLang="en-US" sz="1600" dirty="0">
                <a:solidFill>
                  <a:schemeClr val="tx1"/>
                </a:solidFill>
                <a:latin typeface="+mj-ea"/>
                <a:ea typeface="+mj-ea"/>
              </a:rPr>
              <a:t> 부산 </a:t>
            </a:r>
            <a:r>
              <a:rPr lang="ko-KR" altLang="en-US" sz="1600" b="1" dirty="0">
                <a:solidFill>
                  <a:sysClr val="windowText" lastClr="000000"/>
                </a:solidFill>
                <a:latin typeface="+mj-ea"/>
                <a:ea typeface="+mj-ea"/>
              </a:rPr>
              <a:t>입사지원서</a:t>
            </a: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10174"/>
              </p:ext>
            </p:extLst>
          </p:nvPr>
        </p:nvGraphicFramePr>
        <p:xfrm>
          <a:off x="369000" y="1152000"/>
          <a:ext cx="6126821" cy="13626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078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78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30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30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95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54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509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88946">
                <a:tc rowSpan="4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기본</a:t>
                      </a:r>
                      <a:br>
                        <a:rPr lang="ko-KR" alt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</a:br>
                      <a:r>
                        <a:rPr lang="ko-KR" alt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사항</a:t>
                      </a:r>
                      <a:endParaRPr lang="ko-KR" alt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b="1" u="none" strike="noStrike" dirty="0">
                          <a:effectLst/>
                          <a:latin typeface="+mn-ea"/>
                          <a:ea typeface="+mn-ea"/>
                        </a:rPr>
                        <a:t>성   명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1000" u="none" strike="noStrike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한글</a:t>
                      </a:r>
                      <a:r>
                        <a:rPr lang="en-US" altLang="ko-KR" sz="1000" u="none" strike="noStrike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ko-KR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영문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ko-KR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성별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□ 남 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  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□ 여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946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b="1" u="none" strike="noStrike" dirty="0">
                          <a:effectLst/>
                          <a:latin typeface="+mn-ea"/>
                          <a:ea typeface="+mn-ea"/>
                        </a:rPr>
                        <a:t>주   소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생년월일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946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b="1" u="none" strike="noStrike" dirty="0">
                          <a:effectLst/>
                          <a:latin typeface="+mn-ea"/>
                          <a:ea typeface="+mn-ea"/>
                        </a:rPr>
                        <a:t>연락처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휴대폰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추가 연락처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이메일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763">
                <a:tc vMerge="1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지원분야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lvl="1" algn="l">
                        <a:lnSpc>
                          <a:spcPct val="150000"/>
                        </a:lnSpc>
                        <a:defRPr/>
                      </a:pP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□  과</a:t>
                      </a:r>
                      <a:r>
                        <a:rPr lang="ko-KR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학관운영관리 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프로그램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운영인력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시설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1" algn="l">
                        <a:lnSpc>
                          <a:spcPct val="150000"/>
                        </a:lnSpc>
                        <a:defRPr/>
                      </a:pP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□  </a:t>
                      </a:r>
                      <a:r>
                        <a:rPr lang="ko-KR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과학관운영지원 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운영지원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자산관리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지출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총무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ko-KR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59340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739554"/>
              </p:ext>
            </p:extLst>
          </p:nvPr>
        </p:nvGraphicFramePr>
        <p:xfrm>
          <a:off x="369000" y="2803525"/>
          <a:ext cx="6124800" cy="599122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69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94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79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4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31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1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42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735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943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4294">
                <a:tc rowSpan="6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학력</a:t>
                      </a:r>
                      <a:endParaRPr lang="ko-KR" altLang="en-US" sz="1000" b="1" i="0" u="none" strike="noStrike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기간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학교명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전공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소재지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졸업여부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전체평점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전공평점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294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8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294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294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8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defRPr/>
                      </a:pPr>
                      <a:endParaRPr lang="ko-KR" altLang="en-US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294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294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294">
                <a:tc gridSpan="1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4294">
                <a:tc rowSpan="6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경력사항</a:t>
                      </a:r>
                      <a:endParaRPr lang="ko-KR" altLang="en-US" sz="1000" b="1" i="0" u="none" strike="noStrike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근무기간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회사명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소재지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담당 업무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최종 직위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연봉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퇴직 사유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4294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8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4294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4294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4294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4294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4294">
                <a:tc gridSpan="1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4294">
                <a:tc rowSpan="4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외국어</a:t>
                      </a:r>
                      <a:br>
                        <a:rPr lang="ko-KR" altLang="en-US" sz="1000" u="none" strike="noStrike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</a:br>
                      <a:r>
                        <a:rPr lang="ko-KR" altLang="en-US" sz="1000" u="none" strike="noStrike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능력</a:t>
                      </a:r>
                      <a:endParaRPr lang="ko-KR" altLang="en-US" sz="1000" b="1" i="0" u="none" strike="noStrike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언어구분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시험명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점수</a:t>
                      </a:r>
                      <a:r>
                        <a:rPr lang="en-US" altLang="ko-KR" sz="1000" u="none" strike="noStrike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급</a:t>
                      </a:r>
                      <a:r>
                        <a:rPr lang="en-US" altLang="ko-KR" sz="1000" u="none" strike="noStrike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ko-KR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취득일자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해외 어학 연수 경험 및 구체적인 구사정도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4294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4294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4294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4294">
                <a:tc gridSpan="1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6607">
                <a:tc rowSpan="6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자격증</a:t>
                      </a:r>
                      <a:endParaRPr lang="ko-KR" altLang="en-US" sz="1000" b="1" i="0" u="none" strike="noStrike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자격증명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인증기관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자격등급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취득일자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병역</a:t>
                      </a:r>
                      <a:endParaRPr lang="ko-KR" altLang="en-US" sz="1000" b="1" i="0" u="none" strike="noStrike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미필 여부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필 </a:t>
                      </a:r>
                      <a:r>
                        <a:rPr lang="en-US" altLang="ko-KR" sz="1000" u="none" strike="noStrike">
                          <a:effectLst/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미필</a:t>
                      </a:r>
                      <a:r>
                        <a:rPr lang="en-US" altLang="ko-KR" sz="1000" u="none" strike="noStrike">
                          <a:effectLst/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면제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56607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복부기간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1000" u="none" strike="noStrike">
                          <a:effectLst/>
                          <a:latin typeface="+mn-ea"/>
                          <a:ea typeface="+mn-ea"/>
                        </a:rPr>
                        <a:t>0000.00 ~ 0000.00</a:t>
                      </a:r>
                      <a:endParaRPr lang="en-US" altLang="ko-KR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56607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군별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계급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56607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면제 사유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56607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보훈대상</a:t>
                      </a:r>
                      <a:endParaRPr lang="ko-KR" altLang="en-US" sz="1000" b="1" i="0" u="none" strike="noStrike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대상여부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800" u="none" strike="noStrike">
                          <a:effectLst/>
                          <a:latin typeface="+mn-ea"/>
                          <a:ea typeface="+mn-ea"/>
                        </a:rPr>
                        <a:t>대상</a:t>
                      </a:r>
                      <a:r>
                        <a:rPr lang="en-US" altLang="ko-KR" sz="800" u="none" strike="noStrike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800" u="none" strike="noStrike">
                          <a:effectLst/>
                          <a:latin typeface="+mn-ea"/>
                          <a:ea typeface="+mn-ea"/>
                        </a:rPr>
                        <a:t>비대상</a:t>
                      </a:r>
                      <a:endParaRPr lang="ko-KR" altLang="en-US" sz="8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보훈번호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56607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장애 관련</a:t>
                      </a:r>
                      <a:endParaRPr lang="ko-KR" altLang="en-US" sz="1000" b="1" i="0" u="none" strike="noStrike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장애구분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장애등급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210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643F8FD0-A006-7A9A-C72B-0AB69318ADC9}"/>
              </a:ext>
            </a:extLst>
          </p:cNvPr>
          <p:cNvSpPr/>
          <p:nvPr/>
        </p:nvSpPr>
        <p:spPr>
          <a:xfrm>
            <a:off x="369000" y="433382"/>
            <a:ext cx="6120000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ysClr val="windowText" lastClr="000000"/>
                </a:solidFill>
                <a:latin typeface="+mj-ea"/>
                <a:ea typeface="+mj-ea"/>
              </a:rPr>
              <a:t>채용서류 반환 안내문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423CC8-BD50-8CFE-F22C-4620F7DE2D66}"/>
              </a:ext>
            </a:extLst>
          </p:cNvPr>
          <p:cNvSpPr txBox="1"/>
          <p:nvPr/>
        </p:nvSpPr>
        <p:spPr>
          <a:xfrm>
            <a:off x="369000" y="1152000"/>
            <a:ext cx="6120000" cy="4369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400"/>
              </a:lnSpc>
              <a:buFont typeface="+mj-lt"/>
              <a:buAutoNum type="arabicPeriod"/>
            </a:pPr>
            <a:r>
              <a:rPr lang="ko-KR" altLang="en-US" sz="1400" dirty="0"/>
              <a:t>채용절차의 공정화에 관한 법률</a:t>
            </a:r>
            <a:r>
              <a:rPr lang="en-US" altLang="ko-KR" sz="1400" dirty="0"/>
              <a:t>(</a:t>
            </a:r>
            <a:r>
              <a:rPr lang="ko-KR" altLang="en-US" sz="1400" dirty="0"/>
              <a:t>제</a:t>
            </a:r>
            <a:r>
              <a:rPr lang="en-US" altLang="ko-KR" sz="1400" dirty="0"/>
              <a:t>11</a:t>
            </a:r>
            <a:r>
              <a:rPr lang="ko-KR" altLang="en-US" sz="1400" dirty="0"/>
              <a:t>조</a:t>
            </a:r>
            <a:r>
              <a:rPr lang="en-US" altLang="ko-KR" sz="1400" dirty="0"/>
              <a:t>)</a:t>
            </a:r>
            <a:r>
              <a:rPr lang="ko-KR" altLang="en-US" sz="1400" dirty="0"/>
              <a:t>에 따라 최종 불합격한 지원자의 경우 </a:t>
            </a:r>
            <a:r>
              <a:rPr lang="en-US" altLang="ko-KR" sz="1400" dirty="0"/>
              <a:t>30</a:t>
            </a:r>
            <a:r>
              <a:rPr lang="ko-KR" altLang="en-US" sz="1400" dirty="0"/>
              <a:t>일 이내 제출서류에 대한 반환 청구를 요청할 수 있습니다</a:t>
            </a:r>
            <a:r>
              <a:rPr lang="en-US" altLang="ko-KR" sz="1400" dirty="0"/>
              <a:t>. 	</a:t>
            </a:r>
            <a:br>
              <a:rPr lang="en-US" altLang="ko-KR" sz="1400" dirty="0"/>
            </a:br>
            <a:r>
              <a:rPr lang="en-US" altLang="ko-KR" sz="1400" dirty="0"/>
              <a:t>	</a:t>
            </a:r>
          </a:p>
          <a:p>
            <a:pPr marL="342900" indent="-342900">
              <a:lnSpc>
                <a:spcPts val="2400"/>
              </a:lnSpc>
              <a:buFont typeface="+mj-lt"/>
              <a:buAutoNum type="arabicPeriod"/>
            </a:pPr>
            <a:r>
              <a:rPr lang="ko-KR" altLang="en-US" sz="1400" dirty="0"/>
              <a:t>채용 서류 일체는 상기 법률에 따라 최종 합격자 발표 이후 </a:t>
            </a:r>
            <a:r>
              <a:rPr lang="en-US" altLang="ko-KR" sz="1400" dirty="0"/>
              <a:t>30</a:t>
            </a:r>
            <a:r>
              <a:rPr lang="ko-KR" altLang="en-US" sz="1400" dirty="0"/>
              <a:t>일간 보관 후 파기됩니다</a:t>
            </a:r>
            <a:r>
              <a:rPr lang="en-US" altLang="ko-KR" sz="1400" dirty="0"/>
              <a:t>. </a:t>
            </a:r>
            <a:r>
              <a:rPr lang="ko-KR" altLang="en-US" sz="1400" dirty="0"/>
              <a:t>따라서 </a:t>
            </a:r>
            <a:r>
              <a:rPr lang="en-US" altLang="ko-KR" sz="1400" dirty="0"/>
              <a:t>30</a:t>
            </a:r>
            <a:r>
              <a:rPr lang="ko-KR" altLang="en-US" sz="1400" dirty="0"/>
              <a:t>일 이후 신청하는 경우 반환이 불가함을 알려드립니다</a:t>
            </a:r>
            <a:r>
              <a:rPr lang="en-US" altLang="ko-KR" sz="1400" dirty="0"/>
              <a:t>.							</a:t>
            </a:r>
          </a:p>
          <a:p>
            <a:pPr marL="342900" indent="-342900">
              <a:lnSpc>
                <a:spcPts val="2400"/>
              </a:lnSpc>
              <a:buFont typeface="+mj-lt"/>
              <a:buAutoNum type="arabicPeriod"/>
            </a:pPr>
            <a:r>
              <a:rPr lang="ko-KR" altLang="en-US" sz="1400" dirty="0"/>
              <a:t>홈페이지 또는 이메일로 제출된 서류 및 당사의 제출 요구가 없음에도 자발적으로 제출된 서류의 경우 반환 청구 대상에서 제외됩니다</a:t>
            </a:r>
            <a:r>
              <a:rPr lang="en-US" altLang="ko-KR" sz="1400" dirty="0"/>
              <a:t>.							</a:t>
            </a:r>
          </a:p>
          <a:p>
            <a:pPr marL="342900" indent="-342900">
              <a:lnSpc>
                <a:spcPts val="2400"/>
              </a:lnSpc>
              <a:buFont typeface="+mj-lt"/>
              <a:buAutoNum type="arabicPeriod"/>
            </a:pPr>
            <a:r>
              <a:rPr lang="ko-KR" altLang="en-US" sz="1400" dirty="0"/>
              <a:t>반환 청구는 첨부의 반환 청구서 파일을 작성하셔서 해당 담당자 이메일로 신청하여 주시기 바랍니다</a:t>
            </a:r>
            <a:r>
              <a:rPr lang="en-US" altLang="ko-KR" sz="1400" dirty="0"/>
              <a:t>.</a:t>
            </a:r>
            <a:br>
              <a:rPr lang="en-US" altLang="ko-KR" sz="1400" dirty="0"/>
            </a:br>
            <a:endParaRPr lang="en-US" altLang="ko-KR" sz="1400" dirty="0"/>
          </a:p>
          <a:p>
            <a:pPr marL="342900" indent="-342900">
              <a:lnSpc>
                <a:spcPts val="2400"/>
              </a:lnSpc>
              <a:buFont typeface="+mj-lt"/>
              <a:buAutoNum type="arabicPeriod"/>
            </a:pPr>
            <a:r>
              <a:rPr lang="ko-KR" altLang="en-US" sz="1400" dirty="0"/>
              <a:t>반환 청구 접수 이후 </a:t>
            </a:r>
            <a:r>
              <a:rPr lang="en-US" altLang="ko-KR" sz="1400" dirty="0"/>
              <a:t>14</a:t>
            </a:r>
            <a:r>
              <a:rPr lang="ko-KR" altLang="en-US" sz="1400" dirty="0"/>
              <a:t>일 이내 관련 서류를 등기우편으로 송부하여 드립니다</a:t>
            </a:r>
            <a:r>
              <a:rPr lang="en-US" altLang="ko-KR" sz="1400" dirty="0"/>
              <a:t>. </a:t>
            </a:r>
            <a:r>
              <a:rPr lang="ko-KR" altLang="en-US" sz="1400" dirty="0"/>
              <a:t>소요되는 비용은 신청인이 부담하실 수 있음을 알려드립니다</a:t>
            </a:r>
            <a:r>
              <a:rPr lang="en-US" altLang="ko-KR" sz="1400" dirty="0"/>
              <a:t>.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030995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LG재단">
      <a:majorFont>
        <a:latin typeface="LG스마트체 Bold"/>
        <a:ea typeface="LG스마트체 Bold"/>
        <a:cs typeface=""/>
      </a:majorFont>
      <a:minorFont>
        <a:latin typeface="LG스마트체 Regular"/>
        <a:ea typeface="LG스마트체 Regular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290</Words>
  <Application>Microsoft Office PowerPoint</Application>
  <PresentationFormat>A4 용지(210x297mm)</PresentationFormat>
  <Paragraphs>111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LG스마트체 Bold</vt:lpstr>
      <vt:lpstr>LG스마트체 Regular</vt:lpstr>
      <vt:lpstr>Arial</vt:lpstr>
      <vt:lpstr>Office 테마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이은정 책임</cp:lastModifiedBy>
  <cp:revision>41</cp:revision>
  <dcterms:created xsi:type="dcterms:W3CDTF">2022-10-28T06:30:45Z</dcterms:created>
  <dcterms:modified xsi:type="dcterms:W3CDTF">2025-05-20T13:34:43Z</dcterms:modified>
  <cp:version/>
</cp:coreProperties>
</file>